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1" r:id="rId9"/>
    <p:sldId id="262" r:id="rId10"/>
    <p:sldId id="269" r:id="rId11"/>
    <p:sldId id="265" r:id="rId12"/>
    <p:sldId id="264" r:id="rId13"/>
    <p:sldId id="266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ucky Bones" panose="020B060402020202020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Poppins Light" panose="00000400000000000000" pitchFamily="2" charset="0"/>
      <p:regular r:id="rId24"/>
      <p:italic r:id="rId25"/>
    </p:embeddedFont>
    <p:embeddedFont>
      <p:font typeface="Poppins Medium" panose="000006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97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2.svg"/><Relationship Id="rId7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sv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1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12.sv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11.png"/><Relationship Id="rId16" Type="http://schemas.openxmlformats.org/officeDocument/2006/relationships/image" Target="../media/image35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1387" y="-381309"/>
            <a:ext cx="4707684" cy="10367267"/>
            <a:chOff x="0" y="0"/>
            <a:chExt cx="6276913" cy="13823023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-5377120" y="5652826"/>
              <a:ext cx="11309539" cy="555299"/>
              <a:chOff x="0" y="0"/>
              <a:chExt cx="8276976" cy="4064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780" y="22860"/>
                <a:ext cx="825157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251576" h="360680">
                    <a:moveTo>
                      <a:pt x="8251576" y="180340"/>
                    </a:moveTo>
                    <a:cubicBezTo>
                      <a:pt x="8251576" y="81280"/>
                      <a:pt x="8171566" y="0"/>
                      <a:pt x="807123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071236" y="360680"/>
                    </a:lnTo>
                    <a:cubicBezTo>
                      <a:pt x="8170296" y="360680"/>
                      <a:pt x="8251576" y="279400"/>
                      <a:pt x="8251576" y="180340"/>
                    </a:cubicBezTo>
                    <a:close/>
                  </a:path>
                </a:pathLst>
              </a:custGeom>
              <a:solidFill>
                <a:srgbClr val="5CCBC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-5400000">
              <a:off x="-5156250" y="6256537"/>
              <a:ext cx="12515942" cy="555299"/>
              <a:chOff x="0" y="0"/>
              <a:chExt cx="9159891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9134492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34492" h="360680">
                    <a:moveTo>
                      <a:pt x="9134492" y="180340"/>
                    </a:moveTo>
                    <a:cubicBezTo>
                      <a:pt x="9134492" y="81280"/>
                      <a:pt x="9054482" y="0"/>
                      <a:pt x="8954151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954151" y="360680"/>
                    </a:lnTo>
                    <a:cubicBezTo>
                      <a:pt x="9053211" y="360680"/>
                      <a:pt x="9134492" y="279400"/>
                      <a:pt x="9134492" y="180340"/>
                    </a:cubicBezTo>
                    <a:close/>
                  </a:path>
                </a:pathLst>
              </a:custGeom>
              <a:solidFill>
                <a:srgbClr val="F5DB1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-3374569" y="5269985"/>
              <a:ext cx="10572420" cy="555299"/>
              <a:chOff x="0" y="0"/>
              <a:chExt cx="7737510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7780" y="22860"/>
                <a:ext cx="771211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7712110" h="360680">
                    <a:moveTo>
                      <a:pt x="7712110" y="180340"/>
                    </a:moveTo>
                    <a:cubicBezTo>
                      <a:pt x="7712110" y="81280"/>
                      <a:pt x="7632100" y="0"/>
                      <a:pt x="753177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531770" y="360680"/>
                    </a:lnTo>
                    <a:cubicBezTo>
                      <a:pt x="7630830" y="360680"/>
                      <a:pt x="7712109" y="279400"/>
                      <a:pt x="7712109" y="180340"/>
                    </a:cubicBezTo>
                    <a:close/>
                  </a:path>
                </a:pathLst>
              </a:custGeom>
              <a:solidFill>
                <a:srgbClr val="F894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4110801" y="6713001"/>
              <a:ext cx="13664744" cy="555299"/>
              <a:chOff x="0" y="0"/>
              <a:chExt cx="10000651" cy="406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7780" y="22860"/>
                <a:ext cx="9975251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975251" h="360680">
                    <a:moveTo>
                      <a:pt x="9975251" y="180340"/>
                    </a:moveTo>
                    <a:cubicBezTo>
                      <a:pt x="9975251" y="81280"/>
                      <a:pt x="9895241" y="0"/>
                      <a:pt x="979491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794911" y="360680"/>
                    </a:lnTo>
                    <a:cubicBezTo>
                      <a:pt x="9893972" y="360680"/>
                      <a:pt x="9975251" y="279400"/>
                      <a:pt x="9975251" y="180340"/>
                    </a:cubicBezTo>
                    <a:close/>
                  </a:path>
                </a:pathLst>
              </a:custGeom>
              <a:solidFill>
                <a:srgbClr val="E80C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-2284947" y="5682276"/>
              <a:ext cx="11633211" cy="555299"/>
              <a:chOff x="0" y="0"/>
              <a:chExt cx="8513858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7780" y="22860"/>
                <a:ext cx="848845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488458" h="360680">
                    <a:moveTo>
                      <a:pt x="8488458" y="180340"/>
                    </a:moveTo>
                    <a:cubicBezTo>
                      <a:pt x="8488458" y="81280"/>
                      <a:pt x="8408448" y="0"/>
                      <a:pt x="830811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308118" y="360680"/>
                    </a:lnTo>
                    <a:cubicBezTo>
                      <a:pt x="8407178" y="360680"/>
                      <a:pt x="8488458" y="279400"/>
                      <a:pt x="8488458" y="180340"/>
                    </a:cubicBezTo>
                    <a:close/>
                  </a:path>
                </a:pathLst>
              </a:custGeom>
              <a:solidFill>
                <a:srgbClr val="E80C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-1887381" y="6138740"/>
              <a:ext cx="12486573" cy="555299"/>
              <a:chOff x="0" y="0"/>
              <a:chExt cx="9138398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91129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9112998" h="360680">
                    <a:moveTo>
                      <a:pt x="9112998" y="180340"/>
                    </a:moveTo>
                    <a:cubicBezTo>
                      <a:pt x="9112998" y="81280"/>
                      <a:pt x="9032988" y="0"/>
                      <a:pt x="89326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932657" y="360680"/>
                    </a:lnTo>
                    <a:cubicBezTo>
                      <a:pt x="9031718" y="360680"/>
                      <a:pt x="9112998" y="279400"/>
                      <a:pt x="9112998" y="180340"/>
                    </a:cubicBezTo>
                    <a:close/>
                  </a:path>
                </a:pathLst>
              </a:custGeom>
              <a:solidFill>
                <a:srgbClr val="F894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149873" y="5314160"/>
              <a:ext cx="10691003" cy="555299"/>
              <a:chOff x="0" y="0"/>
              <a:chExt cx="7824295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7780" y="22860"/>
                <a:ext cx="779889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7798896" h="360680">
                    <a:moveTo>
                      <a:pt x="7798896" y="180340"/>
                    </a:moveTo>
                    <a:cubicBezTo>
                      <a:pt x="7798896" y="81280"/>
                      <a:pt x="7718886" y="0"/>
                      <a:pt x="7618555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7618555" y="360680"/>
                    </a:lnTo>
                    <a:cubicBezTo>
                      <a:pt x="7717615" y="360680"/>
                      <a:pt x="7798896" y="279400"/>
                      <a:pt x="7798896" y="180340"/>
                    </a:cubicBezTo>
                    <a:close/>
                  </a:path>
                </a:pathLst>
              </a:custGeom>
              <a:solidFill>
                <a:srgbClr val="F5DB1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-5400000">
              <a:off x="54062" y="5667551"/>
              <a:ext cx="11890401" cy="555299"/>
              <a:chOff x="0" y="0"/>
              <a:chExt cx="8702084" cy="406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7780" y="22860"/>
                <a:ext cx="867668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8676685" h="360680">
                    <a:moveTo>
                      <a:pt x="8676685" y="180340"/>
                    </a:moveTo>
                    <a:cubicBezTo>
                      <a:pt x="8676685" y="81280"/>
                      <a:pt x="8596675" y="0"/>
                      <a:pt x="8496344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496344" y="360680"/>
                    </a:lnTo>
                    <a:cubicBezTo>
                      <a:pt x="8595404" y="360680"/>
                      <a:pt x="8676685" y="279400"/>
                      <a:pt x="8676685" y="180340"/>
                    </a:cubicBezTo>
                    <a:close/>
                  </a:path>
                </a:pathLst>
              </a:custGeom>
              <a:solidFill>
                <a:srgbClr val="5CCBC0"/>
              </a:solidFill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1828422" y="4157800"/>
            <a:ext cx="8113852" cy="188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4000" spc="240">
                <a:solidFill>
                  <a:srgbClr val="992800"/>
                </a:solidFill>
                <a:latin typeface="Lucky Bones"/>
              </a:rPr>
              <a:t>PENGENALAN DIGITAL FORENSIK - PROSES BISNIS DALAM DIGITAL FORENSIK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2107" y="1028700"/>
            <a:ext cx="4583787" cy="88612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185408">
            <a:off x="-137808" y="-827618"/>
            <a:ext cx="5500023" cy="204286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365290" y="1095375"/>
            <a:ext cx="1137611" cy="113761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928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48600" y="1544050"/>
            <a:ext cx="2463344" cy="833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0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7" b="0" i="0" u="none" strike="noStrike" kern="1200" cap="none" spc="3" normalizeH="0" baseline="0" noProof="0" dirty="0" err="1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permintaan</a:t>
            </a:r>
            <a:r>
              <a:rPr kumimoji="0" lang="en-US" sz="3207" b="0" i="0" u="none" strike="noStrike" kern="1200" cap="none" spc="3" normalizeH="0" baseline="0" noProof="0" dirty="0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ts val="320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7" b="0" i="0" u="none" strike="noStrike" kern="1200" cap="none" spc="3" normalizeH="0" baseline="0" noProof="0" dirty="0" err="1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kolaborasi</a:t>
            </a:r>
            <a:endParaRPr kumimoji="0" lang="en-US" sz="3207" b="0" i="0" u="none" strike="noStrike" kern="1200" cap="none" spc="3" normalizeH="0" baseline="0" noProof="0" dirty="0">
              <a:ln>
                <a:noFill/>
              </a:ln>
              <a:solidFill>
                <a:srgbClr val="F2D8B3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40702" y="3468737"/>
            <a:ext cx="1398228" cy="592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81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7" b="0" i="0" u="none" strike="noStrike" kern="1200" cap="none" spc="3" normalizeH="0" baseline="0" noProof="0" dirty="0" err="1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telaah</a:t>
            </a:r>
            <a:endParaRPr kumimoji="0" lang="en-US" sz="3207" b="0" i="0" u="none" strike="noStrike" kern="1200" cap="none" spc="3" normalizeH="0" baseline="0" noProof="0" dirty="0">
              <a:ln>
                <a:noFill/>
              </a:ln>
              <a:solidFill>
                <a:srgbClr val="F2D8B3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97317" y="5215444"/>
            <a:ext cx="188499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81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7" b="0" i="0" u="none" strike="noStrike" kern="1200" cap="none" spc="3" normalizeH="0" baseline="0" noProof="0" dirty="0" err="1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ekspose</a:t>
            </a:r>
            <a:endParaRPr kumimoji="0" lang="en-US" sz="3207" b="0" i="0" u="none" strike="noStrike" kern="1200" cap="none" spc="3" normalizeH="0" baseline="0" noProof="0" dirty="0">
              <a:ln>
                <a:noFill/>
              </a:ln>
              <a:solidFill>
                <a:srgbClr val="F2D8B3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02447" y="6689034"/>
            <a:ext cx="2296359" cy="83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0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7" b="0" i="0" u="none" strike="noStrike" kern="1200" cap="none" spc="3" normalizeH="0" baseline="0" noProof="0" dirty="0" err="1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penerbitan</a:t>
            </a:r>
            <a:r>
              <a:rPr kumimoji="0" lang="en-US" sz="3207" b="0" i="0" u="none" strike="noStrike" kern="1200" cap="none" spc="3" normalizeH="0" baseline="0" noProof="0" dirty="0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ts val="320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7" b="0" i="0" u="none" strike="noStrike" kern="1200" cap="none" spc="3" normalizeH="0" baseline="0" noProof="0" dirty="0" err="1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surat</a:t>
            </a:r>
            <a:r>
              <a:rPr kumimoji="0" lang="en-US" sz="3207" b="0" i="0" u="none" strike="noStrike" kern="1200" cap="none" spc="3" normalizeH="0" baseline="0" noProof="0" dirty="0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 </a:t>
            </a:r>
            <a:r>
              <a:rPr kumimoji="0" lang="en-US" sz="3207" b="0" i="0" u="none" strike="noStrike" kern="1200" cap="none" spc="3" normalizeH="0" baseline="0" noProof="0" dirty="0" err="1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tugas</a:t>
            </a:r>
            <a:endParaRPr kumimoji="0" lang="en-US" sz="3207" b="0" i="0" u="none" strike="noStrike" kern="1200" cap="none" spc="3" normalizeH="0" baseline="0" noProof="0" dirty="0">
              <a:ln>
                <a:noFill/>
              </a:ln>
              <a:solidFill>
                <a:srgbClr val="F2D8B3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95820" y="8352910"/>
            <a:ext cx="2335887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0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3" normalizeH="0" baseline="0" noProof="0" dirty="0" err="1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Pendampingan</a:t>
            </a:r>
            <a:r>
              <a:rPr kumimoji="0" lang="en-US" sz="2000" b="0" i="0" u="none" strike="noStrike" kern="1200" cap="none" spc="3" normalizeH="0" baseline="0" noProof="0" dirty="0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3" normalizeH="0" baseline="0" noProof="0" dirty="0" err="1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peminjaman</a:t>
            </a:r>
            <a:r>
              <a:rPr kumimoji="0" lang="en-US" sz="2000" b="0" i="0" u="none" strike="noStrike" kern="1200" cap="none" spc="3" normalizeH="0" baseline="0" noProof="0" dirty="0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, dan </a:t>
            </a:r>
            <a:r>
              <a:rPr kumimoji="0" lang="en-US" sz="2000" b="0" i="0" u="none" strike="noStrike" kern="1200" cap="none" spc="3" normalizeH="0" baseline="0" noProof="0" dirty="0" err="1">
                <a:ln>
                  <a:noFill/>
                </a:ln>
                <a:solidFill>
                  <a:srgbClr val="F2D8B3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penugasan</a:t>
            </a:r>
            <a:endParaRPr kumimoji="0" lang="en-US" sz="2000" b="0" i="0" u="none" strike="noStrike" kern="1200" cap="none" spc="3" normalizeH="0" baseline="0" noProof="0" dirty="0">
              <a:ln>
                <a:noFill/>
              </a:ln>
              <a:solidFill>
                <a:srgbClr val="F2D8B3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55764" y="396556"/>
            <a:ext cx="5016000" cy="6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6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7" b="0" i="0" u="none" strike="noStrike" kern="1200" cap="none" spc="3" normalizeH="0" baseline="0" noProof="0">
                <a:ln>
                  <a:noFill/>
                </a:ln>
                <a:solidFill>
                  <a:srgbClr val="992800"/>
                </a:solidFill>
                <a:effectLst/>
                <a:uLnTx/>
                <a:uFillTx/>
                <a:latin typeface="Lucky Bones Bold"/>
                <a:ea typeface="+mn-ea"/>
                <a:cs typeface="+mn-cs"/>
              </a:rPr>
              <a:t>proses pra pelaksanaan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500023" y="1640368"/>
            <a:ext cx="1352084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600200" y="1462585"/>
            <a:ext cx="2650969" cy="520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517" marR="0" lvl="1" indent="-215759" algn="l" defTabSz="914400" rtl="0" eaLnBrk="1" fontAlgn="auto" latinLnBrk="0" hangingPunct="1">
              <a:lnSpc>
                <a:spcPts val="1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998" spc="1" dirty="0">
                <a:solidFill>
                  <a:srgbClr val="992800"/>
                </a:solidFill>
                <a:latin typeface="Poppins Medium"/>
              </a:rPr>
              <a:t>Mitra</a:t>
            </a:r>
            <a:endParaRPr kumimoji="0" lang="en-US" sz="1998" b="0" i="0" u="none" strike="noStrike" kern="1200" cap="none" spc="1" normalizeH="0" baseline="0" noProof="0" dirty="0">
              <a:ln>
                <a:noFill/>
              </a:ln>
              <a:solidFill>
                <a:srgbClr val="992800"/>
              </a:solidFill>
              <a:effectLst/>
              <a:uLnTx/>
              <a:uFillTx/>
              <a:latin typeface="Poppins Medium"/>
              <a:ea typeface="+mn-ea"/>
              <a:cs typeface="+mn-cs"/>
            </a:endParaRPr>
          </a:p>
          <a:p>
            <a:pPr marL="431517" marR="0" lvl="1" indent="-215759" algn="l" defTabSz="914400" rtl="0" eaLnBrk="1" fontAlgn="auto" latinLnBrk="0" hangingPunct="1">
              <a:lnSpc>
                <a:spcPts val="1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9928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BPKP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928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Perwakilan</a:t>
            </a:r>
            <a:endParaRPr kumimoji="0" lang="en-US" sz="1998" b="0" i="0" u="none" strike="noStrike" kern="1200" cap="none" spc="1" normalizeH="0" baseline="0" noProof="0" dirty="0">
              <a:ln>
                <a:noFill/>
              </a:ln>
              <a:solidFill>
                <a:srgbClr val="992800"/>
              </a:solidFill>
              <a:effectLst/>
              <a:uLnTx/>
              <a:uFillTx/>
              <a:latin typeface="Poppins Medium"/>
              <a:ea typeface="+mn-ea"/>
              <a:cs typeface="+mn-cs"/>
            </a:endParaRP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12785099" y="2691023"/>
            <a:ext cx="1137611" cy="113761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84E11"/>
            </a:solidFill>
          </p:spPr>
        </p:sp>
      </p:grpSp>
      <p:sp>
        <p:nvSpPr>
          <p:cNvPr id="16" name="AutoShape 16"/>
          <p:cNvSpPr/>
          <p:nvPr/>
        </p:nvSpPr>
        <p:spPr>
          <a:xfrm rot="-10800000">
            <a:off x="11435893" y="3236016"/>
            <a:ext cx="1352084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3922710" y="2738648"/>
            <a:ext cx="4000994" cy="148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517" marR="0" lvl="1" indent="-215759" algn="l" defTabSz="914400" rtl="0" eaLnBrk="1" fontAlgn="auto" latinLnBrk="0" hangingPunct="1">
              <a:lnSpc>
                <a:spcPts val="1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998" b="0" i="0" u="none" strike="noStrike" kern="1200" cap="none" spc="1" normalizeH="0" baseline="0" noProof="0">
                <a:ln>
                  <a:noFill/>
                </a:ln>
                <a:solidFill>
                  <a:srgbClr val="984E11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Ruang lingkup</a:t>
            </a:r>
          </a:p>
          <a:p>
            <a:pPr marL="431517" marR="0" lvl="1" indent="-215759" algn="l" defTabSz="914400" rtl="0" eaLnBrk="1" fontAlgn="auto" latinLnBrk="0" hangingPunct="1">
              <a:lnSpc>
                <a:spcPts val="1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998" b="0" i="0" u="none" strike="noStrike" kern="1200" cap="none" spc="1" normalizeH="0" baseline="0" noProof="0">
                <a:ln>
                  <a:noFill/>
                </a:ln>
                <a:solidFill>
                  <a:srgbClr val="984E11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Identifikasi target</a:t>
            </a:r>
          </a:p>
          <a:p>
            <a:pPr marL="431517" marR="0" lvl="1" indent="-215759" algn="l" defTabSz="914400" rtl="0" eaLnBrk="1" fontAlgn="auto" latinLnBrk="0" hangingPunct="1">
              <a:lnSpc>
                <a:spcPts val="1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998" b="0" i="0" u="none" strike="noStrike" kern="1200" cap="none" spc="1" normalizeH="0" baseline="0" noProof="0">
                <a:ln>
                  <a:noFill/>
                </a:ln>
                <a:solidFill>
                  <a:srgbClr val="984E11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Prosedur dan langkah yang akan dilakukan</a:t>
            </a:r>
          </a:p>
          <a:p>
            <a:pPr marL="431517" marR="0" lvl="1" indent="-215759" algn="l" defTabSz="914400" rtl="0" eaLnBrk="1" fontAlgn="auto" latinLnBrk="0" hangingPunct="1">
              <a:lnSpc>
                <a:spcPts val="1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998" b="0" i="0" u="none" strike="noStrike" kern="1200" cap="none" spc="1" normalizeH="0" baseline="0" noProof="0">
                <a:ln>
                  <a:noFill/>
                </a:ln>
                <a:solidFill>
                  <a:srgbClr val="984E11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Peralatan apa saja yang dibutuhkan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365290" y="4407430"/>
            <a:ext cx="1137611" cy="1137611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</p:grpSp>
      <p:sp>
        <p:nvSpPr>
          <p:cNvPr id="20" name="AutoShape 20"/>
          <p:cNvSpPr/>
          <p:nvPr/>
        </p:nvSpPr>
        <p:spPr>
          <a:xfrm>
            <a:off x="5500023" y="4952423"/>
            <a:ext cx="1352084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465836" y="4603189"/>
            <a:ext cx="3785333" cy="74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517" marR="0" lvl="1" indent="-215759" algn="l" defTabSz="914400" rtl="0" eaLnBrk="1" fontAlgn="auto" latinLnBrk="0" hangingPunct="1">
              <a:lnSpc>
                <a:spcPts val="1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998" b="0" i="0" u="none" strike="noStrike" kern="1200" cap="none" spc="1" normalizeH="0" baseline="0" noProof="0">
                <a:ln>
                  <a:noFill/>
                </a:ln>
                <a:solidFill>
                  <a:srgbClr val="FFAF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Mendetailkan hasil telaah</a:t>
            </a:r>
          </a:p>
          <a:p>
            <a:pPr marL="431517" marR="0" lvl="1" indent="-215759" algn="l" defTabSz="914400" rtl="0" eaLnBrk="1" fontAlgn="auto" latinLnBrk="0" hangingPunct="1">
              <a:lnSpc>
                <a:spcPts val="1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998" b="0" i="0" u="none" strike="noStrike" kern="1200" cap="none" spc="1" normalizeH="0" baseline="0" noProof="0">
                <a:ln>
                  <a:noFill/>
                </a:ln>
                <a:solidFill>
                  <a:srgbClr val="FFAF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mendapatkan informasi yang lebih mendalam</a:t>
            </a:r>
          </a:p>
        </p:txBody>
      </p:sp>
      <p:grpSp>
        <p:nvGrpSpPr>
          <p:cNvPr id="22" name="Group 22"/>
          <p:cNvGrpSpPr/>
          <p:nvPr/>
        </p:nvGrpSpPr>
        <p:grpSpPr>
          <a:xfrm rot="-10800000">
            <a:off x="12785099" y="6120229"/>
            <a:ext cx="1137611" cy="1137611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69200"/>
            </a:solidFill>
          </p:spPr>
        </p:sp>
      </p:grpSp>
      <p:sp>
        <p:nvSpPr>
          <p:cNvPr id="24" name="AutoShape 24"/>
          <p:cNvSpPr/>
          <p:nvPr/>
        </p:nvSpPr>
        <p:spPr>
          <a:xfrm rot="-10800000">
            <a:off x="11435893" y="6665222"/>
            <a:ext cx="1352084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3922710" y="6302259"/>
            <a:ext cx="4000994" cy="99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517" marR="0" lvl="1" indent="-215759" algn="l" defTabSz="914400" rtl="0" eaLnBrk="1" fontAlgn="auto" latinLnBrk="0" hangingPunct="1">
              <a:lnSpc>
                <a:spcPts val="1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Tercukupi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informasi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hasil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telaah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dan/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atau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ekspose</a:t>
            </a:r>
            <a:endParaRPr kumimoji="0" lang="en-US" sz="1998" b="0" i="0" u="none" strike="noStrike" kern="1200" cap="none" spc="1" normalizeH="0" baseline="0" noProof="0" dirty="0">
              <a:ln>
                <a:noFill/>
              </a:ln>
              <a:solidFill>
                <a:srgbClr val="969200"/>
              </a:solidFill>
              <a:effectLst/>
              <a:uLnTx/>
              <a:uFillTx/>
              <a:latin typeface="Poppins Medium"/>
              <a:ea typeface="+mn-ea"/>
              <a:cs typeface="+mn-cs"/>
            </a:endParaRPr>
          </a:p>
          <a:p>
            <a:pPr marL="431517" marR="0" lvl="1" indent="-215759" algn="l" defTabSz="914400" rtl="0" eaLnBrk="1" fontAlgn="auto" latinLnBrk="0" hangingPunct="1">
              <a:lnSpc>
                <a:spcPts val="1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Persetujuan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Deputi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Kepala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BPKP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Bidang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969200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Investigasi</a:t>
            </a:r>
            <a:endParaRPr kumimoji="0" lang="en-US" sz="1998" b="0" i="0" u="none" strike="noStrike" kern="1200" cap="none" spc="1" normalizeH="0" baseline="0" noProof="0" dirty="0">
              <a:ln>
                <a:noFill/>
              </a:ln>
              <a:solidFill>
                <a:srgbClr val="969200"/>
              </a:solidFill>
              <a:effectLst/>
              <a:uLnTx/>
              <a:uFillTx/>
              <a:latin typeface="Poppins Medium"/>
              <a:ea typeface="+mn-ea"/>
              <a:cs typeface="+mn-c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185408">
            <a:off x="12925785" y="8510221"/>
            <a:ext cx="5500023" cy="204286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4365290" y="7807917"/>
            <a:ext cx="1137611" cy="1137611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C7F72"/>
            </a:solidFill>
          </p:spPr>
        </p:sp>
      </p:grpSp>
      <p:sp>
        <p:nvSpPr>
          <p:cNvPr id="29" name="AutoShape 29"/>
          <p:cNvSpPr/>
          <p:nvPr/>
        </p:nvSpPr>
        <p:spPr>
          <a:xfrm>
            <a:off x="5500023" y="8352910"/>
            <a:ext cx="1352084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465836" y="7980361"/>
            <a:ext cx="3785333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9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Pendampingan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,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peminjaman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alat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,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serta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kolaborasi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dalam</a:t>
            </a:r>
            <a:r>
              <a:rPr kumimoji="0" lang="en-US" sz="1998" b="0" i="0" u="none" strike="noStrike" kern="1200" cap="none" spc="1" normalizeH="0" baseline="0" noProof="0" dirty="0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 </a:t>
            </a:r>
            <a:r>
              <a:rPr kumimoji="0" lang="en-US" sz="1998" b="0" i="0" u="none" strike="noStrike" kern="1200" cap="none" spc="1" normalizeH="0" baseline="0" noProof="0" dirty="0" err="1">
                <a:ln>
                  <a:noFill/>
                </a:ln>
                <a:solidFill>
                  <a:srgbClr val="3C7F72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penugasan</a:t>
            </a:r>
            <a:endParaRPr kumimoji="0" lang="en-US" sz="1998" b="0" i="0" u="none" strike="noStrike" kern="1200" cap="none" spc="1" normalizeH="0" baseline="0" noProof="0" dirty="0">
              <a:ln>
                <a:noFill/>
              </a:ln>
              <a:solidFill>
                <a:srgbClr val="3C7F72"/>
              </a:solidFill>
              <a:effectLst/>
              <a:uLnTx/>
              <a:uFillTx/>
              <a:latin typeface="Poppins Medium"/>
              <a:ea typeface="+mn-ea"/>
              <a:cs typeface="+mn-cs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77137" y="5301349"/>
            <a:ext cx="2354274" cy="2354274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110863" y="510856"/>
            <a:ext cx="2354274" cy="23542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12714">
            <a:off x="-1252759" y="880806"/>
            <a:ext cx="21459724" cy="79707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3465" y="1204392"/>
            <a:ext cx="15803252" cy="86683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23235" y="346628"/>
            <a:ext cx="16120116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spc="430">
                <a:solidFill>
                  <a:srgbClr val="992800"/>
                </a:solidFill>
                <a:latin typeface="Lucky Bones"/>
              </a:rPr>
              <a:t>PROSES PENANGANAN BUKTI DIGITAL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230249" y="8591499"/>
            <a:ext cx="6806754" cy="339100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76" t="8266" r="6386" b="6812"/>
          <a:stretch>
            <a:fillRect/>
          </a:stretch>
        </p:blipFill>
        <p:spPr>
          <a:xfrm>
            <a:off x="-1116305" y="-1095902"/>
            <a:ext cx="3139540" cy="29809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63197" y="7168872"/>
            <a:ext cx="9592074" cy="35627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12398" y="-398162"/>
            <a:ext cx="9592074" cy="356277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65513" y="876368"/>
            <a:ext cx="15556974" cy="8534264"/>
            <a:chOff x="0" y="0"/>
            <a:chExt cx="5908040" cy="3241040"/>
          </a:xfrm>
        </p:grpSpPr>
        <p:sp>
          <p:nvSpPr>
            <p:cNvPr id="5" name="Freeform 5"/>
            <p:cNvSpPr/>
            <p:nvPr/>
          </p:nvSpPr>
          <p:spPr>
            <a:xfrm>
              <a:off x="10160" y="12700"/>
              <a:ext cx="5895340" cy="186690"/>
            </a:xfrm>
            <a:custGeom>
              <a:avLst/>
              <a:gdLst/>
              <a:ahLst/>
              <a:cxnLst/>
              <a:rect l="l" t="t" r="r" b="b"/>
              <a:pathLst>
                <a:path w="5895340" h="18669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" y="193040"/>
              <a:ext cx="5895340" cy="3041650"/>
            </a:xfrm>
            <a:custGeom>
              <a:avLst/>
              <a:gdLst/>
              <a:ahLst/>
              <a:cxnLst/>
              <a:rect l="l" t="t" r="r" b="b"/>
              <a:pathLst>
                <a:path w="5895340" h="304165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solidFill>
              <a:srgbClr val="FFFD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908040" cy="3241040"/>
            </a:xfrm>
            <a:custGeom>
              <a:avLst/>
              <a:gdLst/>
              <a:ahLst/>
              <a:cxnLst/>
              <a:rect l="l" t="t" r="r" b="b"/>
              <a:pathLst>
                <a:path w="5908040" h="3241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49860" y="73660"/>
              <a:ext cx="299720" cy="63500"/>
            </a:xfrm>
            <a:custGeom>
              <a:avLst/>
              <a:gdLst/>
              <a:ahLst/>
              <a:cxnLst/>
              <a:rect l="l" t="t" r="r" b="b"/>
              <a:pathLst>
                <a:path w="299720" h="6350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2D8B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591820" y="88900"/>
              <a:ext cx="5175250" cy="33020"/>
            </a:xfrm>
            <a:custGeom>
              <a:avLst/>
              <a:gdLst/>
              <a:ahLst/>
              <a:cxnLst/>
              <a:rect l="l" t="t" r="r" b="b"/>
              <a:pathLst>
                <a:path w="5175250" h="3302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B2AC2B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78540" y="2837097"/>
            <a:ext cx="5932815" cy="5795495"/>
            <a:chOff x="0" y="0"/>
            <a:chExt cx="4828540" cy="4716780"/>
          </a:xfrm>
        </p:grpSpPr>
        <p:sp>
          <p:nvSpPr>
            <p:cNvPr id="11" name="Freeform 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3271" r="-2327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790506" y="1676446"/>
            <a:ext cx="14706988" cy="97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7"/>
              </a:lnSpc>
            </a:pPr>
            <a:r>
              <a:rPr lang="en-US" sz="7347" spc="631">
                <a:solidFill>
                  <a:srgbClr val="992800"/>
                </a:solidFill>
                <a:latin typeface="Lucky Bones"/>
              </a:rPr>
              <a:t>SURAT KUASA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85955" y="2760897"/>
            <a:ext cx="6701365" cy="4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3"/>
              </a:lnSpc>
            </a:pPr>
            <a:r>
              <a:rPr lang="en-US" sz="2648" spc="2">
                <a:solidFill>
                  <a:srgbClr val="992800"/>
                </a:solidFill>
                <a:latin typeface="Poppins Medium"/>
              </a:rPr>
              <a:t>Tujuan Surat Kuasa PEBDE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85955" y="3350602"/>
            <a:ext cx="6701365" cy="340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199" lvl="1" indent="-219599">
              <a:lnSpc>
                <a:spcPts val="3051"/>
              </a:lnSpc>
              <a:buFont typeface="Arial"/>
              <a:buChar char="•"/>
            </a:pPr>
            <a:r>
              <a:rPr lang="en-US" sz="2034" spc="2">
                <a:solidFill>
                  <a:srgbClr val="992800"/>
                </a:solidFill>
                <a:latin typeface="Poppins Light"/>
              </a:rPr>
              <a:t>pemberian tugas atau amanat melakukan pengumpulan dan evaluasi bukti dokumen elektronik </a:t>
            </a:r>
          </a:p>
          <a:p>
            <a:pPr marL="439199" lvl="1" indent="-219599">
              <a:lnSpc>
                <a:spcPts val="3051"/>
              </a:lnSpc>
              <a:buFont typeface="Arial"/>
              <a:buChar char="•"/>
            </a:pPr>
            <a:r>
              <a:rPr lang="en-US" sz="2034" spc="2">
                <a:solidFill>
                  <a:srgbClr val="992800"/>
                </a:solidFill>
                <a:latin typeface="Poppins Light"/>
              </a:rPr>
              <a:t>persetujuan dari orang yang memberikan kuasa untuk dilakukan sebuah tindakan oleh penerima kuasa dengan mengatasnamakan penerima kuasa</a:t>
            </a:r>
          </a:p>
          <a:p>
            <a:pPr marL="439199" lvl="1" indent="-219599">
              <a:lnSpc>
                <a:spcPts val="3051"/>
              </a:lnSpc>
              <a:buFont typeface="Arial"/>
              <a:buChar char="•"/>
            </a:pPr>
            <a:r>
              <a:rPr lang="en-US" sz="2034" spc="2">
                <a:solidFill>
                  <a:srgbClr val="992800"/>
                </a:solidFill>
                <a:latin typeface="Poppins Light"/>
              </a:rPr>
              <a:t>sebagai landasan hukum pelaksanaan hak dan kewajiban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85955" y="6891440"/>
            <a:ext cx="6701365" cy="4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3"/>
              </a:lnSpc>
            </a:pPr>
            <a:r>
              <a:rPr lang="en-US" sz="2648" spc="2">
                <a:solidFill>
                  <a:srgbClr val="992800"/>
                </a:solidFill>
                <a:latin typeface="Poppins Medium"/>
              </a:rPr>
              <a:t>Unsur Surat Kuasa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5955" y="7312955"/>
            <a:ext cx="6701365" cy="112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1"/>
              </a:lnSpc>
            </a:pPr>
            <a:r>
              <a:rPr lang="en-US" sz="2034" spc="2">
                <a:solidFill>
                  <a:srgbClr val="992800"/>
                </a:solidFill>
                <a:latin typeface="Poppins Light"/>
              </a:rPr>
              <a:t>Kop surat, nomor surat, tanggal surat, nama dan identitas, isi surat, tanda tangan penerima/pemberi, stempel (instansi)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58166" y="3261588"/>
            <a:ext cx="12771669" cy="331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1"/>
              </a:lnSpc>
            </a:pPr>
            <a:r>
              <a:rPr lang="en-US" sz="13381" spc="1150">
                <a:solidFill>
                  <a:srgbClr val="622C1C"/>
                </a:solidFill>
                <a:latin typeface="Lucky Bones"/>
              </a:rPr>
              <a:t>TERIMA KASIH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6340" y="5381429"/>
            <a:ext cx="16655320" cy="82973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03510" y="604302"/>
            <a:ext cx="2080980" cy="2080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39228" y="0"/>
            <a:ext cx="5748772" cy="102870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D37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791035" y="1028700"/>
            <a:ext cx="9941073" cy="8518639"/>
            <a:chOff x="0" y="0"/>
            <a:chExt cx="13254764" cy="1135818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1100" r="11100"/>
            <a:stretch>
              <a:fillRect/>
            </a:stretch>
          </p:blipFill>
          <p:spPr>
            <a:xfrm>
              <a:off x="0" y="0"/>
              <a:ext cx="13254764" cy="11358185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8845641" y="9074738"/>
            <a:ext cx="4537872" cy="47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76"/>
              </a:lnSpc>
            </a:pPr>
            <a:r>
              <a:rPr lang="en-US" sz="2768">
                <a:solidFill>
                  <a:srgbClr val="000000"/>
                </a:solidFill>
                <a:latin typeface="Montserrat"/>
              </a:rPr>
              <a:t>Auditor - BPKP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45641" y="8560227"/>
            <a:ext cx="4537872" cy="57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League Spartan Bold"/>
              </a:rPr>
              <a:t>Radityo Pinandoro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11156"/>
            <a:ext cx="6012740" cy="101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4"/>
              </a:lnSpc>
            </a:pPr>
            <a:r>
              <a:rPr lang="en-US" sz="7684">
                <a:solidFill>
                  <a:srgbClr val="000000"/>
                </a:solidFill>
                <a:latin typeface="League Spartan Bold"/>
              </a:rPr>
              <a:t>ABOUT 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633368"/>
            <a:ext cx="6433982" cy="93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Tempat Tanggal Lahir : 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Yogyakarta, 11 Mei 1988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53961"/>
            <a:ext cx="5703935" cy="1223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9"/>
              </a:lnSpc>
            </a:pPr>
            <a:r>
              <a:rPr lang="en-US" sz="8829">
                <a:solidFill>
                  <a:srgbClr val="F9C041"/>
                </a:solidFill>
                <a:latin typeface="Amsterdam Four Bold"/>
              </a:rPr>
              <a:t>Introducing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57775"/>
            <a:ext cx="6433982" cy="336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Pelatihan dan Sertifikasi 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Encase - EnCE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Magnet Axiom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Cellebrite Operator - CCO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Cellebrite Analyzer- CCPA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Certified Hacking Forensics Investigator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Wiley's Data Science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32635" y="3633368"/>
            <a:ext cx="6433982" cy="190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Pengalaman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Kerja</a:t>
            </a: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Gameloft -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Tidak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lama :)</a:t>
            </a: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BPKP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Deputi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Akuntan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Negara</a:t>
            </a: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BPKP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Deputi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Investigasi</a:t>
            </a:r>
            <a:endParaRPr lang="en-US" sz="2399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55FE6-D2EE-7D5C-CFAB-E27206D2A97F}"/>
              </a:ext>
            </a:extLst>
          </p:cNvPr>
          <p:cNvSpPr txBox="1"/>
          <p:nvPr/>
        </p:nvSpPr>
        <p:spPr>
          <a:xfrm>
            <a:off x="10699126" y="9425665"/>
            <a:ext cx="6433982" cy="44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081387871998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H="1" flipV="1">
            <a:off x="12530963" y="5778369"/>
            <a:ext cx="8984471" cy="90172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03533">
            <a:off x="2178426" y="8373917"/>
            <a:ext cx="3635297" cy="7179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-3463536" y="-4208341"/>
            <a:ext cx="8984471" cy="9017261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 rot="-440976">
            <a:off x="1685073" y="3216023"/>
            <a:ext cx="3974379" cy="5507415"/>
            <a:chOff x="0" y="0"/>
            <a:chExt cx="4734560" cy="6560820"/>
          </a:xfrm>
        </p:grpSpPr>
        <p:sp>
          <p:nvSpPr>
            <p:cNvPr id="6" name="Freeform 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2D8B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5"/>
              <a:stretch>
                <a:fillRect l="-87067" r="-8706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DBC09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984E11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350">
            <a:off x="5055307" y="6412656"/>
            <a:ext cx="2382584" cy="470560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 rot="636695">
            <a:off x="5434642" y="522692"/>
            <a:ext cx="2959235" cy="5855355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58351" r="-58351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DFAE6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2D8B3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2663C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2663C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 rot="-131939">
            <a:off x="7951578" y="3455542"/>
            <a:ext cx="3974379" cy="5507415"/>
            <a:chOff x="0" y="0"/>
            <a:chExt cx="4734560" cy="6560820"/>
          </a:xfrm>
        </p:grpSpPr>
        <p:sp>
          <p:nvSpPr>
            <p:cNvPr id="29" name="Freeform 29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2D8B3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7"/>
              <a:stretch>
                <a:fillRect l="-79179" r="-79179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DBC096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984E11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 rot="2896785">
            <a:off x="10453987" y="5257911"/>
            <a:ext cx="2707121" cy="5356503"/>
            <a:chOff x="0" y="0"/>
            <a:chExt cx="2620010" cy="5184140"/>
          </a:xfrm>
        </p:grpSpPr>
        <p:sp>
          <p:nvSpPr>
            <p:cNvPr id="41" name="Freeform 4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94468" r="-94468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DFAE6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2D8B3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2663C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2663C"/>
            </a:solidFill>
          </p:spPr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 rot="-131939">
            <a:off x="4385639" y="5570534"/>
            <a:ext cx="3974379" cy="5507415"/>
            <a:chOff x="0" y="0"/>
            <a:chExt cx="4734560" cy="6560820"/>
          </a:xfrm>
        </p:grpSpPr>
        <p:sp>
          <p:nvSpPr>
            <p:cNvPr id="51" name="Freeform 51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F2D8B3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9"/>
              <a:stretch>
                <a:fillRect l="-74493" r="-74493"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DBC096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984E11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992800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</p:grpSp>
      <p:grpSp>
        <p:nvGrpSpPr>
          <p:cNvPr id="62" name="Group 62"/>
          <p:cNvGrpSpPr>
            <a:grpSpLocks noChangeAspect="1"/>
          </p:cNvGrpSpPr>
          <p:nvPr/>
        </p:nvGrpSpPr>
        <p:grpSpPr>
          <a:xfrm>
            <a:off x="10606569" y="1746371"/>
            <a:ext cx="7363057" cy="4223360"/>
            <a:chOff x="0" y="0"/>
            <a:chExt cx="7981950" cy="4578350"/>
          </a:xfrm>
        </p:grpSpPr>
        <p:sp>
          <p:nvSpPr>
            <p:cNvPr id="63" name="Freeform 6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D34A24"/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66" name="Freeform 6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67" name="Freeform 6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10"/>
              <a:stretch>
                <a:fillRect t="-3394" b="-3394"/>
              </a:stretch>
            </a:blipFill>
          </p:spPr>
        </p:sp>
      </p:grpSp>
      <p:sp>
        <p:nvSpPr>
          <p:cNvPr id="68" name="TextBox 68"/>
          <p:cNvSpPr txBox="1"/>
          <p:nvPr/>
        </p:nvSpPr>
        <p:spPr>
          <a:xfrm>
            <a:off x="9144000" y="386014"/>
            <a:ext cx="9144000" cy="113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3"/>
              </a:lnSpc>
            </a:pPr>
            <a:r>
              <a:rPr lang="en-US" sz="4393" spc="377">
                <a:solidFill>
                  <a:srgbClr val="992800"/>
                </a:solidFill>
                <a:latin typeface="Lucky Bones"/>
              </a:rPr>
              <a:t>KECANDUAN DIGITAL</a:t>
            </a:r>
          </a:p>
          <a:p>
            <a:pPr>
              <a:lnSpc>
                <a:spcPts val="4393"/>
              </a:lnSpc>
            </a:pPr>
            <a:r>
              <a:rPr lang="en-US" sz="4393" spc="377">
                <a:solidFill>
                  <a:srgbClr val="992800"/>
                </a:solidFill>
                <a:latin typeface="Lucky Bones"/>
              </a:rPr>
              <a:t>KARENA SEMUA SERBA DIGITAL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63197" y="7168872"/>
            <a:ext cx="9592074" cy="35627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12398" y="-398162"/>
            <a:ext cx="9592074" cy="356277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6196" y="371061"/>
            <a:ext cx="18075607" cy="9915939"/>
            <a:chOff x="0" y="0"/>
            <a:chExt cx="5908040" cy="3241040"/>
          </a:xfrm>
        </p:grpSpPr>
        <p:sp>
          <p:nvSpPr>
            <p:cNvPr id="5" name="Freeform 5"/>
            <p:cNvSpPr/>
            <p:nvPr/>
          </p:nvSpPr>
          <p:spPr>
            <a:xfrm>
              <a:off x="10160" y="12700"/>
              <a:ext cx="5895340" cy="186690"/>
            </a:xfrm>
            <a:custGeom>
              <a:avLst/>
              <a:gdLst/>
              <a:ahLst/>
              <a:cxnLst/>
              <a:rect l="l" t="t" r="r" b="b"/>
              <a:pathLst>
                <a:path w="5895340" h="18669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" y="193040"/>
              <a:ext cx="5895340" cy="3041650"/>
            </a:xfrm>
            <a:custGeom>
              <a:avLst/>
              <a:gdLst/>
              <a:ahLst/>
              <a:cxnLst/>
              <a:rect l="l" t="t" r="r" b="b"/>
              <a:pathLst>
                <a:path w="5895340" h="304165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solidFill>
              <a:srgbClr val="FFFD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908040" cy="3241040"/>
            </a:xfrm>
            <a:custGeom>
              <a:avLst/>
              <a:gdLst/>
              <a:ahLst/>
              <a:cxnLst/>
              <a:rect l="l" t="t" r="r" b="b"/>
              <a:pathLst>
                <a:path w="5908040" h="3241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49860" y="73660"/>
              <a:ext cx="299720" cy="63500"/>
            </a:xfrm>
            <a:custGeom>
              <a:avLst/>
              <a:gdLst/>
              <a:ahLst/>
              <a:cxnLst/>
              <a:rect l="l" t="t" r="r" b="b"/>
              <a:pathLst>
                <a:path w="299720" h="6350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2D8B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591820" y="88900"/>
              <a:ext cx="5175250" cy="33020"/>
            </a:xfrm>
            <a:custGeom>
              <a:avLst/>
              <a:gdLst/>
              <a:ahLst/>
              <a:cxnLst/>
              <a:rect l="l" t="t" r="r" b="b"/>
              <a:pathLst>
                <a:path w="5175250" h="3302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B2AC2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8491" y="2338323"/>
            <a:ext cx="17731018" cy="561035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614731" y="3756137"/>
            <a:ext cx="7893905" cy="791093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1941600" y="-1606466"/>
            <a:ext cx="7335447" cy="730748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1919" y="1468949"/>
            <a:ext cx="9144000" cy="57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3"/>
              </a:lnSpc>
            </a:pPr>
            <a:r>
              <a:rPr lang="en-US" sz="4393" spc="377">
                <a:solidFill>
                  <a:srgbClr val="992800"/>
                </a:solidFill>
                <a:latin typeface="Lucky Bones"/>
              </a:rPr>
              <a:t>KONDISI DI PEMERINTAHAN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63197" y="7168872"/>
            <a:ext cx="9592074" cy="35627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12398" y="-398162"/>
            <a:ext cx="9592074" cy="356277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6196" y="371061"/>
            <a:ext cx="18075607" cy="9915939"/>
            <a:chOff x="0" y="0"/>
            <a:chExt cx="5908040" cy="3241040"/>
          </a:xfrm>
        </p:grpSpPr>
        <p:sp>
          <p:nvSpPr>
            <p:cNvPr id="5" name="Freeform 5"/>
            <p:cNvSpPr/>
            <p:nvPr/>
          </p:nvSpPr>
          <p:spPr>
            <a:xfrm>
              <a:off x="10160" y="12700"/>
              <a:ext cx="5895340" cy="186690"/>
            </a:xfrm>
            <a:custGeom>
              <a:avLst/>
              <a:gdLst/>
              <a:ahLst/>
              <a:cxnLst/>
              <a:rect l="l" t="t" r="r" b="b"/>
              <a:pathLst>
                <a:path w="5895340" h="18669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" y="193040"/>
              <a:ext cx="5895340" cy="3041650"/>
            </a:xfrm>
            <a:custGeom>
              <a:avLst/>
              <a:gdLst/>
              <a:ahLst/>
              <a:cxnLst/>
              <a:rect l="l" t="t" r="r" b="b"/>
              <a:pathLst>
                <a:path w="5895340" h="304165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solidFill>
              <a:srgbClr val="FFFD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908040" cy="3241040"/>
            </a:xfrm>
            <a:custGeom>
              <a:avLst/>
              <a:gdLst/>
              <a:ahLst/>
              <a:cxnLst/>
              <a:rect l="l" t="t" r="r" b="b"/>
              <a:pathLst>
                <a:path w="5908040" h="3241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49860" y="73660"/>
              <a:ext cx="299720" cy="63500"/>
            </a:xfrm>
            <a:custGeom>
              <a:avLst/>
              <a:gdLst/>
              <a:ahLst/>
              <a:cxnLst/>
              <a:rect l="l" t="t" r="r" b="b"/>
              <a:pathLst>
                <a:path w="299720" h="6350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2D8B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591820" y="88900"/>
              <a:ext cx="5175250" cy="33020"/>
            </a:xfrm>
            <a:custGeom>
              <a:avLst/>
              <a:gdLst/>
              <a:ahLst/>
              <a:cxnLst/>
              <a:rect l="l" t="t" r="r" b="b"/>
              <a:pathLst>
                <a:path w="5175250" h="3302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B2AC2B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14731" y="3756137"/>
            <a:ext cx="7893905" cy="791093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941600" y="-1606466"/>
            <a:ext cx="7335447" cy="73074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085080D-A2CA-02C5-6B40-50F76018A1B6}"/>
              </a:ext>
            </a:extLst>
          </p:cNvPr>
          <p:cNvSpPr txBox="1">
            <a:spLocks/>
          </p:cNvSpPr>
          <p:nvPr/>
        </p:nvSpPr>
        <p:spPr>
          <a:xfrm>
            <a:off x="2039529" y="390490"/>
            <a:ext cx="13584212" cy="994902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bg1"/>
                </a:solidFill>
              </a:rPr>
              <a:t>Latar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Belakang</a:t>
            </a:r>
            <a:r>
              <a:rPr lang="en-US" b="1" dirty="0">
                <a:solidFill>
                  <a:schemeClr val="bg1"/>
                </a:solidFill>
              </a:rPr>
              <a:t> 2 : Trade –Off </a:t>
            </a:r>
            <a:r>
              <a:rPr lang="en-US" b="1" dirty="0" err="1">
                <a:solidFill>
                  <a:schemeClr val="bg1"/>
                </a:solidFill>
              </a:rPr>
              <a:t>Kebijakan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Pemerintah</a:t>
            </a:r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0EF9B2-2941-6A1B-8446-9961B7C3DF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79" t="43368" r="35184" b="31650"/>
          <a:stretch/>
        </p:blipFill>
        <p:spPr>
          <a:xfrm>
            <a:off x="9665238" y="3533439"/>
            <a:ext cx="6705897" cy="2081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B9EB27-0332-8C7B-C7D1-A7D87FD27E7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974" t="46090" r="35026" b="27360"/>
          <a:stretch/>
        </p:blipFill>
        <p:spPr>
          <a:xfrm>
            <a:off x="9665238" y="5706763"/>
            <a:ext cx="6705897" cy="2222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151382-EDCF-148F-6A4D-AC0846398EE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975" t="35649" r="34789" b="40295"/>
          <a:stretch/>
        </p:blipFill>
        <p:spPr>
          <a:xfrm>
            <a:off x="9665238" y="8020936"/>
            <a:ext cx="6705897" cy="20046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F039B-4948-D5CA-1CCD-80B84E3E4FF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052" t="47212" r="35421" b="29944"/>
          <a:stretch/>
        </p:blipFill>
        <p:spPr>
          <a:xfrm>
            <a:off x="9665237" y="1496161"/>
            <a:ext cx="6705897" cy="1930486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8F7D114-5FDF-E49C-9F8A-2E9D839A3F09}"/>
              </a:ext>
            </a:extLst>
          </p:cNvPr>
          <p:cNvSpPr/>
          <p:nvPr/>
        </p:nvSpPr>
        <p:spPr>
          <a:xfrm>
            <a:off x="2039529" y="2400300"/>
            <a:ext cx="5952931" cy="2081900"/>
          </a:xfrm>
          <a:custGeom>
            <a:avLst/>
            <a:gdLst>
              <a:gd name="connsiteX0" fmla="*/ 0 w 2394476"/>
              <a:gd name="connsiteY0" fmla="*/ 0 h 1436685"/>
              <a:gd name="connsiteX1" fmla="*/ 2394476 w 2394476"/>
              <a:gd name="connsiteY1" fmla="*/ 0 h 1436685"/>
              <a:gd name="connsiteX2" fmla="*/ 2394476 w 2394476"/>
              <a:gd name="connsiteY2" fmla="*/ 1436685 h 1436685"/>
              <a:gd name="connsiteX3" fmla="*/ 0 w 2394476"/>
              <a:gd name="connsiteY3" fmla="*/ 1436685 h 1436685"/>
              <a:gd name="connsiteX4" fmla="*/ 0 w 2394476"/>
              <a:gd name="connsiteY4" fmla="*/ 0 h 143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4476" h="1436685">
                <a:moveTo>
                  <a:pt x="0" y="0"/>
                </a:moveTo>
                <a:lnTo>
                  <a:pt x="2394476" y="0"/>
                </a:lnTo>
                <a:lnTo>
                  <a:pt x="2394476" y="1436685"/>
                </a:lnTo>
                <a:lnTo>
                  <a:pt x="0" y="143668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 err="1"/>
              <a:t>Kecepatan</a:t>
            </a:r>
            <a:r>
              <a:rPr lang="en-US" sz="2800" kern="1200" dirty="0"/>
              <a:t> vs </a:t>
            </a:r>
            <a:r>
              <a:rPr lang="en-US" sz="2800" kern="1200" dirty="0" err="1"/>
              <a:t>Akurasi</a:t>
            </a:r>
            <a:endParaRPr lang="en-US" sz="2800" kern="1200" dirty="0"/>
          </a:p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dirty="0" err="1"/>
              <a:t>Pelonggaran</a:t>
            </a:r>
            <a:r>
              <a:rPr lang="en-US" sz="2800" dirty="0"/>
              <a:t> vs Moral Hazard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F58D342D-D60E-A274-EBF1-18AAB818E899}"/>
              </a:ext>
            </a:extLst>
          </p:cNvPr>
          <p:cNvSpPr/>
          <p:nvPr/>
        </p:nvSpPr>
        <p:spPr>
          <a:xfrm rot="5400000">
            <a:off x="4288675" y="2850000"/>
            <a:ext cx="1454638" cy="4890844"/>
          </a:xfrm>
          <a:prstGeom prst="chevron">
            <a:avLst>
              <a:gd name="adj" fmla="val 8109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B59D1C-32B3-04E4-D47A-A448CAA087A6}"/>
              </a:ext>
            </a:extLst>
          </p:cNvPr>
          <p:cNvGrpSpPr/>
          <p:nvPr/>
        </p:nvGrpSpPr>
        <p:grpSpPr>
          <a:xfrm>
            <a:off x="2039528" y="6293172"/>
            <a:ext cx="5952931" cy="3179006"/>
            <a:chOff x="0" y="79526"/>
            <a:chExt cx="3773715" cy="75477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AC0FB09-261C-2228-F970-FDF836FC5F60}"/>
                </a:ext>
              </a:extLst>
            </p:cNvPr>
            <p:cNvSpPr/>
            <p:nvPr/>
          </p:nvSpPr>
          <p:spPr>
            <a:xfrm>
              <a:off x="0" y="79526"/>
              <a:ext cx="3773715" cy="754777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68F2FBCA-842D-BF2D-FD0A-8D0CB8D44005}"/>
                </a:ext>
              </a:extLst>
            </p:cNvPr>
            <p:cNvSpPr txBox="1"/>
            <p:nvPr/>
          </p:nvSpPr>
          <p:spPr>
            <a:xfrm>
              <a:off x="36845" y="116371"/>
              <a:ext cx="3700025" cy="6810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spcBef>
                  <a:spcPct val="0"/>
                </a:spcBef>
                <a:buNone/>
              </a:pPr>
              <a:r>
                <a:rPr lang="en-US" sz="2800" kern="1200" dirty="0" err="1"/>
                <a:t>Digitalisasi</a:t>
              </a:r>
              <a:r>
                <a:rPr lang="en-US" sz="2800" kern="1200" dirty="0"/>
                <a:t> </a:t>
              </a:r>
              <a:r>
                <a:rPr lang="en-US" sz="2800" kern="1200" dirty="0" err="1"/>
                <a:t>Pengawasan</a:t>
              </a:r>
              <a:r>
                <a:rPr lang="en-US" sz="2800" kern="1200" dirty="0"/>
                <a:t> :</a:t>
              </a:r>
            </a:p>
            <a:p>
              <a:pPr marL="457200" lvl="0" indent="-457200" algn="ctr" defTabSz="844550">
                <a:spcBef>
                  <a:spcPct val="0"/>
                </a:spcBef>
                <a:buAutoNum type="arabicPeriod"/>
              </a:pPr>
              <a:r>
                <a:rPr lang="en-US" sz="2800" dirty="0" err="1"/>
                <a:t>Cepat</a:t>
              </a:r>
              <a:endParaRPr lang="en-US" sz="2800" dirty="0"/>
            </a:p>
            <a:p>
              <a:pPr marL="457200" lvl="0" indent="-457200" algn="ctr" defTabSz="844550">
                <a:spcBef>
                  <a:spcPct val="0"/>
                </a:spcBef>
                <a:buAutoNum type="arabicPeriod"/>
              </a:pPr>
              <a:r>
                <a:rPr lang="en-US" sz="2800" kern="1200" dirty="0" err="1"/>
                <a:t>Akurat</a:t>
              </a:r>
              <a:r>
                <a:rPr lang="en-US" sz="2800" kern="1200" dirty="0"/>
                <a:t> (Uji </a:t>
              </a:r>
              <a:r>
                <a:rPr lang="en-US" sz="2800" kern="1200" dirty="0" err="1"/>
                <a:t>seluruh</a:t>
              </a:r>
              <a:r>
                <a:rPr lang="en-US" sz="2800" kern="1200" dirty="0"/>
                <a:t> </a:t>
              </a:r>
              <a:r>
                <a:rPr lang="en-US" sz="2800" kern="1200" dirty="0" err="1"/>
                <a:t>populasi</a:t>
              </a:r>
              <a:r>
                <a:rPr lang="en-US" sz="2800" kern="1200" dirty="0"/>
                <a:t>)</a:t>
              </a:r>
            </a:p>
            <a:p>
              <a:pPr marL="457200" lvl="0" indent="-457200" algn="ctr" defTabSz="844550">
                <a:spcBef>
                  <a:spcPct val="0"/>
                </a:spcBef>
                <a:buAutoNum type="arabicPeriod"/>
              </a:pPr>
              <a:r>
                <a:rPr lang="en-US" sz="2800" dirty="0" err="1"/>
                <a:t>Peringatan</a:t>
              </a:r>
              <a:r>
                <a:rPr lang="en-US" sz="2800" dirty="0"/>
                <a:t> </a:t>
              </a:r>
              <a:r>
                <a:rPr lang="en-US" sz="2800" dirty="0" err="1"/>
                <a:t>dini</a:t>
              </a:r>
              <a:r>
                <a:rPr lang="en-US" sz="2800" dirty="0"/>
                <a:t> fraud </a:t>
              </a:r>
              <a:endParaRPr lang="en-ID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65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63197" y="7168872"/>
            <a:ext cx="9592074" cy="35627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12398" y="-398162"/>
            <a:ext cx="9592074" cy="356277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65513" y="876368"/>
            <a:ext cx="15556974" cy="8534264"/>
            <a:chOff x="0" y="0"/>
            <a:chExt cx="5908040" cy="3241040"/>
          </a:xfrm>
        </p:grpSpPr>
        <p:sp>
          <p:nvSpPr>
            <p:cNvPr id="5" name="Freeform 5"/>
            <p:cNvSpPr/>
            <p:nvPr/>
          </p:nvSpPr>
          <p:spPr>
            <a:xfrm>
              <a:off x="10160" y="12700"/>
              <a:ext cx="5895340" cy="186690"/>
            </a:xfrm>
            <a:custGeom>
              <a:avLst/>
              <a:gdLst/>
              <a:ahLst/>
              <a:cxnLst/>
              <a:rect l="l" t="t" r="r" b="b"/>
              <a:pathLst>
                <a:path w="5895340" h="18669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" y="193040"/>
              <a:ext cx="5895340" cy="3041650"/>
            </a:xfrm>
            <a:custGeom>
              <a:avLst/>
              <a:gdLst/>
              <a:ahLst/>
              <a:cxnLst/>
              <a:rect l="l" t="t" r="r" b="b"/>
              <a:pathLst>
                <a:path w="5895340" h="304165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solidFill>
              <a:srgbClr val="FFFD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908040" cy="3241040"/>
            </a:xfrm>
            <a:custGeom>
              <a:avLst/>
              <a:gdLst/>
              <a:ahLst/>
              <a:cxnLst/>
              <a:rect l="l" t="t" r="r" b="b"/>
              <a:pathLst>
                <a:path w="5908040" h="3241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49860" y="73660"/>
              <a:ext cx="299720" cy="63500"/>
            </a:xfrm>
            <a:custGeom>
              <a:avLst/>
              <a:gdLst/>
              <a:ahLst/>
              <a:cxnLst/>
              <a:rect l="l" t="t" r="r" b="b"/>
              <a:pathLst>
                <a:path w="299720" h="6350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2D8B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591820" y="88900"/>
              <a:ext cx="5175250" cy="33020"/>
            </a:xfrm>
            <a:custGeom>
              <a:avLst/>
              <a:gdLst/>
              <a:ahLst/>
              <a:cxnLst/>
              <a:rect l="l" t="t" r="r" b="b"/>
              <a:pathLst>
                <a:path w="5175250" h="3302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B2AC2B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62272" y="2640104"/>
            <a:ext cx="5932815" cy="5795495"/>
            <a:chOff x="0" y="0"/>
            <a:chExt cx="4828540" cy="4716780"/>
          </a:xfrm>
        </p:grpSpPr>
        <p:sp>
          <p:nvSpPr>
            <p:cNvPr id="11" name="Freeform 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3271" r="-2327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62272" y="1662041"/>
            <a:ext cx="14706988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spc="343">
                <a:solidFill>
                  <a:srgbClr val="992800"/>
                </a:solidFill>
                <a:latin typeface="Lucky Bones"/>
              </a:rPr>
              <a:t>FORENSIK DIGITAL DAN BUKTI DOKUMEN ELEKTRONIK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57869" y="2563904"/>
            <a:ext cx="6701365" cy="4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3"/>
              </a:lnSpc>
            </a:pPr>
            <a:r>
              <a:rPr lang="en-US" sz="2648" spc="2">
                <a:solidFill>
                  <a:srgbClr val="992800"/>
                </a:solidFill>
                <a:latin typeface="Poppins Medium"/>
              </a:rPr>
              <a:t>Forensik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79675" y="6015176"/>
            <a:ext cx="6701365" cy="4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3"/>
              </a:lnSpc>
            </a:pPr>
            <a:r>
              <a:rPr lang="en-US" sz="2648" spc="2">
                <a:solidFill>
                  <a:srgbClr val="992800"/>
                </a:solidFill>
                <a:latin typeface="Poppins Medium"/>
              </a:rPr>
              <a:t>Forensik Digital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9675" y="6436692"/>
            <a:ext cx="6701365" cy="112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1"/>
              </a:lnSpc>
            </a:pPr>
            <a:r>
              <a:rPr lang="en-US" sz="2034" spc="2">
                <a:solidFill>
                  <a:srgbClr val="992800"/>
                </a:solidFill>
                <a:latin typeface="Poppins Light"/>
              </a:rPr>
              <a:t>ilmu pengetahuan dan keahlian untuk mengidentifikasi, mengumpulkan, menganalisa dan menguji bukti-bukti digital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7869" y="3107459"/>
            <a:ext cx="6701365" cy="112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1"/>
              </a:lnSpc>
            </a:pPr>
            <a:r>
              <a:rPr lang="en-US" sz="2034" spc="2">
                <a:solidFill>
                  <a:srgbClr val="992800"/>
                </a:solidFill>
                <a:latin typeface="Poppins Light"/>
              </a:rPr>
              <a:t>bidang ilmu pengetahuan yang digunakan untuk membantu proses penegakan keadilan melalui proses penerapan ilmu atau sains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57869" y="4421443"/>
            <a:ext cx="6701365" cy="4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3"/>
              </a:lnSpc>
            </a:pPr>
            <a:r>
              <a:rPr lang="en-US" sz="2648" spc="2">
                <a:solidFill>
                  <a:srgbClr val="992800"/>
                </a:solidFill>
                <a:latin typeface="Poppins Medium"/>
              </a:rPr>
              <a:t>Digital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57869" y="4964997"/>
            <a:ext cx="6701365" cy="741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1"/>
              </a:lnSpc>
            </a:pPr>
            <a:r>
              <a:rPr lang="en-US" sz="2034" spc="2">
                <a:solidFill>
                  <a:srgbClr val="992800"/>
                </a:solidFill>
                <a:latin typeface="Poppins Light"/>
              </a:rPr>
              <a:t>sesuatu yang berhubungan dengan komputer atau teknologi informasi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63197" y="7168872"/>
            <a:ext cx="9592074" cy="35627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12398" y="-398162"/>
            <a:ext cx="9592074" cy="356277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65513" y="876368"/>
            <a:ext cx="15556974" cy="8534264"/>
            <a:chOff x="0" y="0"/>
            <a:chExt cx="5908040" cy="3241040"/>
          </a:xfrm>
        </p:grpSpPr>
        <p:sp>
          <p:nvSpPr>
            <p:cNvPr id="5" name="Freeform 5"/>
            <p:cNvSpPr/>
            <p:nvPr/>
          </p:nvSpPr>
          <p:spPr>
            <a:xfrm>
              <a:off x="10160" y="12700"/>
              <a:ext cx="5895340" cy="186690"/>
            </a:xfrm>
            <a:custGeom>
              <a:avLst/>
              <a:gdLst/>
              <a:ahLst/>
              <a:cxnLst/>
              <a:rect l="l" t="t" r="r" b="b"/>
              <a:pathLst>
                <a:path w="5895340" h="18669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" y="193040"/>
              <a:ext cx="5895340" cy="3041650"/>
            </a:xfrm>
            <a:custGeom>
              <a:avLst/>
              <a:gdLst/>
              <a:ahLst/>
              <a:cxnLst/>
              <a:rect l="l" t="t" r="r" b="b"/>
              <a:pathLst>
                <a:path w="5895340" h="304165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solidFill>
              <a:srgbClr val="FFFDDA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908040" cy="3241040"/>
            </a:xfrm>
            <a:custGeom>
              <a:avLst/>
              <a:gdLst/>
              <a:ahLst/>
              <a:cxnLst/>
              <a:rect l="l" t="t" r="r" b="b"/>
              <a:pathLst>
                <a:path w="5908040" h="3241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49860" y="73660"/>
              <a:ext cx="299720" cy="63500"/>
            </a:xfrm>
            <a:custGeom>
              <a:avLst/>
              <a:gdLst/>
              <a:ahLst/>
              <a:cxnLst/>
              <a:rect l="l" t="t" r="r" b="b"/>
              <a:pathLst>
                <a:path w="299720" h="6350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2D8B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591820" y="88900"/>
              <a:ext cx="5175250" cy="33020"/>
            </a:xfrm>
            <a:custGeom>
              <a:avLst/>
              <a:gdLst/>
              <a:ahLst/>
              <a:cxnLst/>
              <a:rect l="l" t="t" r="r" b="b"/>
              <a:pathLst>
                <a:path w="5175250" h="3302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B2AC2B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62272" y="2640104"/>
            <a:ext cx="5932815" cy="5795495"/>
            <a:chOff x="0" y="0"/>
            <a:chExt cx="4828540" cy="4716780"/>
          </a:xfrm>
        </p:grpSpPr>
        <p:sp>
          <p:nvSpPr>
            <p:cNvPr id="11" name="Freeform 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3271" r="-2327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62272" y="1662041"/>
            <a:ext cx="14706988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spc="343" dirty="0">
                <a:solidFill>
                  <a:srgbClr val="992800"/>
                </a:solidFill>
                <a:latin typeface="Lucky Bones"/>
              </a:rPr>
              <a:t>BUKTI DIGITAL MENURUT AHLI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57869" y="2563904"/>
            <a:ext cx="6701365" cy="4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3"/>
              </a:lnSpc>
            </a:pPr>
            <a:r>
              <a:rPr lang="en-US" sz="2648" spc="2" dirty="0">
                <a:solidFill>
                  <a:srgbClr val="992800"/>
                </a:solidFill>
                <a:latin typeface="Poppins Medium"/>
              </a:rPr>
              <a:t>Eoghan Casey, 2000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79675" y="6015176"/>
            <a:ext cx="6701365" cy="4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3"/>
              </a:lnSpc>
            </a:pPr>
            <a:r>
              <a:rPr lang="en-US" sz="2648" spc="2" dirty="0" err="1">
                <a:solidFill>
                  <a:srgbClr val="992800"/>
                </a:solidFill>
                <a:latin typeface="Poppins Medium"/>
              </a:rPr>
              <a:t>Contoh</a:t>
            </a:r>
            <a:r>
              <a:rPr lang="en-US" sz="2648" spc="2" dirty="0">
                <a:solidFill>
                  <a:srgbClr val="992800"/>
                </a:solidFill>
                <a:latin typeface="Poppins Medium"/>
              </a:rPr>
              <a:t> </a:t>
            </a:r>
            <a:r>
              <a:rPr lang="en-US" sz="2648" spc="2" dirty="0" err="1">
                <a:solidFill>
                  <a:srgbClr val="992800"/>
                </a:solidFill>
                <a:latin typeface="Poppins Medium"/>
              </a:rPr>
              <a:t>Barang</a:t>
            </a:r>
            <a:r>
              <a:rPr lang="en-US" sz="2648" spc="2" dirty="0">
                <a:solidFill>
                  <a:srgbClr val="992800"/>
                </a:solidFill>
                <a:latin typeface="Poppins Medium"/>
              </a:rPr>
              <a:t> Bukti Digital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9675" y="6436692"/>
            <a:ext cx="6701365" cy="37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1"/>
              </a:lnSpc>
            </a:pPr>
            <a:r>
              <a:rPr lang="en-US" sz="2034" spc="2" dirty="0">
                <a:solidFill>
                  <a:srgbClr val="992800"/>
                </a:solidFill>
                <a:latin typeface="Poppins Light"/>
              </a:rPr>
              <a:t>………????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7869" y="3107459"/>
            <a:ext cx="7210731" cy="1157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51"/>
              </a:lnSpc>
            </a:pPr>
            <a:r>
              <a:rPr lang="id-ID" spc="2" dirty="0">
                <a:solidFill>
                  <a:srgbClr val="9928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Semua barang bukti informasi atau data baik yang tersimpan maupun yang melintas pada sistem jaringan digital, yang dapat dipertanggung jawabkan di depan pengadilan</a:t>
            </a:r>
            <a:endParaRPr lang="en-US" spc="2" dirty="0">
              <a:solidFill>
                <a:srgbClr val="9928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257869" y="4421443"/>
            <a:ext cx="6701365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3"/>
              </a:lnSpc>
            </a:pPr>
            <a:r>
              <a:rPr lang="en-US" sz="2000" spc="2" dirty="0">
                <a:solidFill>
                  <a:srgbClr val="992800"/>
                </a:solidFill>
                <a:latin typeface="Poppins Medium"/>
              </a:rPr>
              <a:t>Scientific Working Group on Digital Evidence,2007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57869" y="4964997"/>
            <a:ext cx="6701365" cy="76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1"/>
              </a:lnSpc>
            </a:pPr>
            <a:r>
              <a:rPr lang="en-US" sz="2000" spc="2" dirty="0">
                <a:solidFill>
                  <a:srgbClr val="9928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</a:t>
            </a:r>
            <a:r>
              <a:rPr lang="id-ID" sz="2000" spc="2" dirty="0">
                <a:solidFill>
                  <a:srgbClr val="99280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nformasi yang disimpan atau dikirimkan dalam bentuk digital</a:t>
            </a:r>
            <a:endParaRPr lang="en-US" sz="2000" spc="2" dirty="0">
              <a:solidFill>
                <a:srgbClr val="992800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9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9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63197" y="7168872"/>
            <a:ext cx="9592074" cy="35627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12398" y="-398162"/>
            <a:ext cx="9592074" cy="356277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65513" y="876368"/>
            <a:ext cx="15556974" cy="8534264"/>
            <a:chOff x="0" y="0"/>
            <a:chExt cx="5908040" cy="3241040"/>
          </a:xfrm>
        </p:grpSpPr>
        <p:sp>
          <p:nvSpPr>
            <p:cNvPr id="5" name="Freeform 5"/>
            <p:cNvSpPr/>
            <p:nvPr/>
          </p:nvSpPr>
          <p:spPr>
            <a:xfrm>
              <a:off x="10160" y="12700"/>
              <a:ext cx="5895340" cy="186690"/>
            </a:xfrm>
            <a:custGeom>
              <a:avLst/>
              <a:gdLst/>
              <a:ahLst/>
              <a:cxnLst/>
              <a:rect l="l" t="t" r="r" b="b"/>
              <a:pathLst>
                <a:path w="5895340" h="18669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FFAF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" y="193040"/>
              <a:ext cx="5895340" cy="3041650"/>
            </a:xfrm>
            <a:custGeom>
              <a:avLst/>
              <a:gdLst/>
              <a:ahLst/>
              <a:cxnLst/>
              <a:rect l="l" t="t" r="r" b="b"/>
              <a:pathLst>
                <a:path w="5895340" h="304165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solidFill>
              <a:srgbClr val="FFFDD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908040" cy="3241040"/>
            </a:xfrm>
            <a:custGeom>
              <a:avLst/>
              <a:gdLst/>
              <a:ahLst/>
              <a:cxnLst/>
              <a:rect l="l" t="t" r="r" b="b"/>
              <a:pathLst>
                <a:path w="5908040" h="3241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9692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49860" y="73660"/>
              <a:ext cx="299720" cy="63500"/>
            </a:xfrm>
            <a:custGeom>
              <a:avLst/>
              <a:gdLst/>
              <a:ahLst/>
              <a:cxnLst/>
              <a:rect l="l" t="t" r="r" b="b"/>
              <a:pathLst>
                <a:path w="299720" h="6350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2D8B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591820" y="88900"/>
              <a:ext cx="5175250" cy="33020"/>
            </a:xfrm>
            <a:custGeom>
              <a:avLst/>
              <a:gdLst/>
              <a:ahLst/>
              <a:cxnLst/>
              <a:rect l="l" t="t" r="r" b="b"/>
              <a:pathLst>
                <a:path w="5175250" h="3302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B2AC2B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62272" y="2640104"/>
            <a:ext cx="5932815" cy="5795495"/>
            <a:chOff x="0" y="0"/>
            <a:chExt cx="4828540" cy="4716780"/>
          </a:xfrm>
        </p:grpSpPr>
        <p:sp>
          <p:nvSpPr>
            <p:cNvPr id="11" name="Freeform 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3271" r="-2327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62272" y="1662041"/>
            <a:ext cx="14706988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spc="343">
                <a:solidFill>
                  <a:srgbClr val="992800"/>
                </a:solidFill>
                <a:latin typeface="Lucky Bones"/>
              </a:rPr>
              <a:t>FORENSIK DIGITAL DAN BUKTI DOKUMEN ELEKTRONIK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36062" y="2116065"/>
            <a:ext cx="6701365" cy="4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3"/>
              </a:lnSpc>
            </a:pPr>
            <a:r>
              <a:rPr lang="en-US" sz="2648" spc="2">
                <a:solidFill>
                  <a:srgbClr val="992800"/>
                </a:solidFill>
                <a:latin typeface="Poppins Medium"/>
              </a:rPr>
              <a:t>bukti dokumen elektronik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36062" y="2659620"/>
            <a:ext cx="6701365" cy="150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1"/>
              </a:lnSpc>
            </a:pPr>
            <a:r>
              <a:rPr lang="en-US" sz="2034" spc="2">
                <a:solidFill>
                  <a:srgbClr val="992800"/>
                </a:solidFill>
                <a:latin typeface="Poppins Light"/>
              </a:rPr>
              <a:t>Alat bukti elektronik ialah informasi elektronik dan/atau dokumen elektronik yang memenuhi persyaratan formil dan persyaratan materil yang diatur dalam UU ITE.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36062" y="4216995"/>
            <a:ext cx="6701365" cy="4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3"/>
              </a:lnSpc>
            </a:pPr>
            <a:r>
              <a:rPr lang="en-US" sz="2648" spc="2">
                <a:solidFill>
                  <a:srgbClr val="992800"/>
                </a:solidFill>
                <a:latin typeface="Poppins Medium"/>
              </a:rPr>
              <a:t>syarat formil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36062" y="4690616"/>
            <a:ext cx="6701365" cy="2265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1"/>
              </a:lnSpc>
            </a:pPr>
            <a:r>
              <a:rPr lang="en-US" sz="2034" spc="2">
                <a:solidFill>
                  <a:srgbClr val="992800"/>
                </a:solidFill>
                <a:latin typeface="Poppins Light"/>
              </a:rPr>
              <a:t>Pasal 5 ayat (4) UU ITE, yaitu bahwa informasi atau dokumen elektronik bukanlah dokumen atau surat yang menurut perundang-undangan harus dalam bentuk tertulis. Selain itu, informasi dan/atau dokumen tersebut harus diperoleh dengan cara yang sah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57869" y="7104585"/>
            <a:ext cx="6701365" cy="47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3"/>
              </a:lnSpc>
            </a:pPr>
            <a:r>
              <a:rPr lang="en-US" sz="2648" spc="2">
                <a:solidFill>
                  <a:srgbClr val="992800"/>
                </a:solidFill>
                <a:latin typeface="Poppins Medium"/>
              </a:rPr>
              <a:t>syarat materil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57869" y="7649064"/>
            <a:ext cx="6701365" cy="150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1"/>
              </a:lnSpc>
            </a:pPr>
            <a:r>
              <a:rPr lang="en-US" sz="2034" spc="2">
                <a:solidFill>
                  <a:srgbClr val="992800"/>
                </a:solidFill>
                <a:latin typeface="Poppins Light"/>
              </a:rPr>
              <a:t>Pasal 6, Pasal 15, dan Pasal 16 UU ITE, yang pada intinya informasi dan dokumen elektronik harus dapat dijamin keotentikannya, keutuhannya, dan ketersediaanya.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12714">
            <a:off x="-1252759" y="880806"/>
            <a:ext cx="21459724" cy="79707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177137" y="8225910"/>
            <a:ext cx="2354274" cy="23542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10863" y="0"/>
            <a:ext cx="2354274" cy="235427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705265" y="1088569"/>
            <a:ext cx="2781733" cy="3326465"/>
            <a:chOff x="0" y="0"/>
            <a:chExt cx="3708977" cy="443528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98833" y="0"/>
              <a:ext cx="3311311" cy="3311311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0" y="3425611"/>
              <a:ext cx="3708977" cy="1009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67"/>
                </a:lnSpc>
              </a:pPr>
              <a:r>
                <a:rPr lang="en-US" sz="5567" spc="478">
                  <a:solidFill>
                    <a:srgbClr val="992800"/>
                  </a:solidFill>
                  <a:latin typeface="Lucky Bones"/>
                </a:rPr>
                <a:t>PEBDE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61801" y="5862763"/>
            <a:ext cx="13158487" cy="4087143"/>
            <a:chOff x="0" y="0"/>
            <a:chExt cx="17544649" cy="544952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7752090" y="762456"/>
              <a:ext cx="1780920" cy="196762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1249270" y="673456"/>
              <a:ext cx="1966808" cy="201876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3152682" y="3178855"/>
              <a:ext cx="1830881" cy="1823866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5145615" y="724588"/>
              <a:ext cx="2096890" cy="196762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5678221" y="3289487"/>
              <a:ext cx="1847379" cy="182386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3942937" y="774446"/>
              <a:ext cx="1991610" cy="19916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9332580" y="3038539"/>
              <a:ext cx="1912102" cy="1964183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223807" y="774446"/>
              <a:ext cx="1984015" cy="2011676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2366961" y="1464121"/>
              <a:ext cx="1334726" cy="632327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9689565" y="1430107"/>
              <a:ext cx="1334726" cy="632327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13447541" y="1430107"/>
              <a:ext cx="1334726" cy="632327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1565311" y="3813376"/>
              <a:ext cx="1334726" cy="63232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7774045" y="3813376"/>
              <a:ext cx="1334726" cy="632327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375909" y="3813376"/>
              <a:ext cx="1334726" cy="632327"/>
            </a:xfrm>
            <a:prstGeom prst="rect">
              <a:avLst/>
            </a:prstGeom>
          </p:spPr>
        </p:pic>
        <p:sp>
          <p:nvSpPr>
            <p:cNvPr id="23" name="AutoShape 23"/>
            <p:cNvSpPr/>
            <p:nvPr/>
          </p:nvSpPr>
          <p:spPr>
            <a:xfrm rot="5400000">
              <a:off x="16277780" y="2912971"/>
              <a:ext cx="2433570" cy="0"/>
            </a:xfrm>
            <a:prstGeom prst="line">
              <a:avLst/>
            </a:prstGeom>
            <a:ln w="101600" cap="rnd">
              <a:solidFill>
                <a:srgbClr val="9928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6655165" y="4079237"/>
              <a:ext cx="839399" cy="0"/>
            </a:xfrm>
            <a:prstGeom prst="line">
              <a:avLst/>
            </a:prstGeom>
            <a:ln w="101600" cap="rnd">
              <a:solidFill>
                <a:srgbClr val="9928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289660"/>
              <a:ext cx="2567464" cy="38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61"/>
                </a:lnSpc>
              </a:pPr>
              <a:r>
                <a:rPr lang="en-US" sz="1707" spc="1">
                  <a:solidFill>
                    <a:srgbClr val="3C7F72"/>
                  </a:solidFill>
                  <a:latin typeface="Poppins Medium"/>
                </a:rPr>
                <a:t>Pra perencanaan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958013" y="289660"/>
              <a:ext cx="1976533" cy="38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61"/>
                </a:lnSpc>
              </a:pPr>
              <a:r>
                <a:rPr lang="en-US" sz="1707" spc="1">
                  <a:solidFill>
                    <a:srgbClr val="3C7F72"/>
                  </a:solidFill>
                  <a:latin typeface="Poppins Medium"/>
                </a:rPr>
                <a:t>Perencanaan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525599" y="-47625"/>
              <a:ext cx="2263448" cy="824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1"/>
                </a:lnSpc>
              </a:pPr>
              <a:r>
                <a:rPr lang="en-US" sz="1707" spc="1">
                  <a:solidFill>
                    <a:srgbClr val="3C7F72"/>
                  </a:solidFill>
                  <a:latin typeface="Poppins Medium"/>
                </a:rPr>
                <a:t>Identifikasi bukti digital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150183" y="289660"/>
              <a:ext cx="2164982" cy="38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61"/>
                </a:lnSpc>
              </a:pPr>
              <a:r>
                <a:rPr lang="en-US" sz="1707" spc="1">
                  <a:solidFill>
                    <a:srgbClr val="3C7F72"/>
                  </a:solidFill>
                  <a:latin typeface="Poppins Medium"/>
                </a:rPr>
                <a:t>Pengumpulan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3526342" y="5065728"/>
              <a:ext cx="1255925" cy="38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61"/>
                </a:lnSpc>
              </a:pPr>
              <a:r>
                <a:rPr lang="en-US" sz="1707" spc="1">
                  <a:solidFill>
                    <a:srgbClr val="3C7F72"/>
                  </a:solidFill>
                  <a:latin typeface="Poppins Medium"/>
                </a:rPr>
                <a:t>Akuisisi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5290314" y="340793"/>
              <a:ext cx="1505916" cy="38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61"/>
                </a:lnSpc>
              </a:pPr>
              <a:r>
                <a:rPr lang="en-US" sz="1707" spc="1">
                  <a:solidFill>
                    <a:srgbClr val="3C7F72"/>
                  </a:solidFill>
                  <a:latin typeface="Poppins Medium"/>
                </a:rPr>
                <a:t>Preservasi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689565" y="5065728"/>
              <a:ext cx="1255925" cy="38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61"/>
                </a:lnSpc>
              </a:pPr>
              <a:r>
                <a:rPr lang="en-US" sz="1707" spc="1">
                  <a:solidFill>
                    <a:srgbClr val="3C7F72"/>
                  </a:solidFill>
                  <a:latin typeface="Poppins Medium"/>
                </a:rPr>
                <a:t>Analisis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806384" y="5065728"/>
              <a:ext cx="1591052" cy="38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61"/>
                </a:lnSpc>
              </a:pPr>
              <a:r>
                <a:rPr lang="en-US" sz="1707" spc="1">
                  <a:solidFill>
                    <a:srgbClr val="3C7F72"/>
                  </a:solidFill>
                  <a:latin typeface="Poppins Medium"/>
                </a:rPr>
                <a:t>Pelaporan</a:t>
              </a:r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13801" y="6658588"/>
            <a:ext cx="2354274" cy="2354274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77137" y="4938590"/>
            <a:ext cx="2354274" cy="2354274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81243" y="3038628"/>
            <a:ext cx="2354274" cy="235427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63335" y="2003279"/>
            <a:ext cx="2354274" cy="2354274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-5400000">
            <a:off x="11576272" y="4590068"/>
            <a:ext cx="924352" cy="1534195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8876711" y="6714580"/>
            <a:ext cx="1124583" cy="1191755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313801" y="123036"/>
            <a:ext cx="7896000" cy="90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 spc="301">
                <a:solidFill>
                  <a:srgbClr val="992800"/>
                </a:solidFill>
                <a:latin typeface="Lucky Bones"/>
              </a:rPr>
              <a:t>STANDART OPERATING PROSEDUR</a:t>
            </a:r>
          </a:p>
          <a:p>
            <a:pPr>
              <a:lnSpc>
                <a:spcPts val="3500"/>
              </a:lnSpc>
            </a:pPr>
            <a:r>
              <a:rPr lang="en-US" sz="3500" spc="301">
                <a:solidFill>
                  <a:srgbClr val="992800"/>
                </a:solidFill>
                <a:latin typeface="Lucky Bones"/>
              </a:rPr>
              <a:t>PEBDE DI BPKP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17506" y="1040944"/>
            <a:ext cx="5072415" cy="382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399"/>
              </a:lnSpc>
              <a:buFont typeface="Arial"/>
              <a:buChar char="•"/>
            </a:pPr>
            <a:r>
              <a:rPr lang="en-US" sz="1599" spc="1">
                <a:solidFill>
                  <a:srgbClr val="992800"/>
                </a:solidFill>
                <a:latin typeface="Poppins Light"/>
              </a:rPr>
              <a:t>Undang-Undang Nomor 19 tahun 2016 tentang Perubahan Atas Undang-Undang Nomor 11 tahun 2008 tentang Informasi dan Transaksi Elektronik</a:t>
            </a:r>
          </a:p>
          <a:p>
            <a:pPr marL="345439" lvl="1" indent="-172720" algn="just">
              <a:lnSpc>
                <a:spcPts val="2399"/>
              </a:lnSpc>
              <a:buFont typeface="Arial"/>
              <a:buChar char="•"/>
            </a:pPr>
            <a:r>
              <a:rPr lang="en-US" sz="1599" spc="1">
                <a:solidFill>
                  <a:srgbClr val="992800"/>
                </a:solidFill>
                <a:latin typeface="Poppins Light"/>
              </a:rPr>
              <a:t>Peraturan Pemerintah Nomor 82 tahun 2012 tentang Penyelenggaraan Sistem dan Teransaksi Elektronik</a:t>
            </a:r>
          </a:p>
          <a:p>
            <a:pPr marL="345439" lvl="1" indent="-172720" algn="just">
              <a:lnSpc>
                <a:spcPts val="2399"/>
              </a:lnSpc>
              <a:buFont typeface="Arial"/>
              <a:buChar char="•"/>
            </a:pPr>
            <a:r>
              <a:rPr lang="en-US" sz="1599" spc="1">
                <a:solidFill>
                  <a:srgbClr val="992800"/>
                </a:solidFill>
                <a:latin typeface="Poppins Light"/>
              </a:rPr>
              <a:t>Peraturan Pemerintah Nomor 60 Tahun 2008 tentang Sistem Pengendalian Intern Pemerintah</a:t>
            </a:r>
          </a:p>
          <a:p>
            <a:pPr marL="345439" lvl="1" indent="-172720" algn="just">
              <a:lnSpc>
                <a:spcPts val="2399"/>
              </a:lnSpc>
              <a:buFont typeface="Arial"/>
              <a:buChar char="•"/>
            </a:pPr>
            <a:r>
              <a:rPr lang="en-US" sz="1599" spc="1">
                <a:solidFill>
                  <a:srgbClr val="992800"/>
                </a:solidFill>
                <a:latin typeface="Poppins Light"/>
              </a:rPr>
              <a:t>Peraturan Presiden Republik Indonesia Nomor 192 Tahun 2014 tentang Badan Pengawasan Keuangan dan Pembangunan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038448" y="981075"/>
            <a:ext cx="5072415" cy="323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399"/>
              </a:lnSpc>
              <a:buFont typeface="Arial"/>
              <a:buChar char="•"/>
            </a:pPr>
            <a:r>
              <a:rPr lang="en-US" sz="1599" spc="1">
                <a:solidFill>
                  <a:srgbClr val="992800"/>
                </a:solidFill>
                <a:latin typeface="Poppins Light"/>
              </a:rPr>
              <a:t>Peraturan Kepala Badan Pengawasan Keuangan dan Pembangunan Nomor 5 Tahun 2019 tentang Organisasi dan Tata Kerja Badan Pengawasan Keuangan dan Pembangunan</a:t>
            </a:r>
          </a:p>
          <a:p>
            <a:pPr marL="345439" lvl="1" indent="-172720" algn="just">
              <a:lnSpc>
                <a:spcPts val="2399"/>
              </a:lnSpc>
              <a:buFont typeface="Arial"/>
              <a:buChar char="•"/>
            </a:pPr>
            <a:r>
              <a:rPr lang="en-US" sz="1599" spc="1">
                <a:solidFill>
                  <a:srgbClr val="992800"/>
                </a:solidFill>
                <a:latin typeface="Poppins Light"/>
              </a:rPr>
              <a:t>Peraturan Kepala Badan Pengawasan Keuangan dan Pembangunan Nomor 17 Tahun 2017 Tentang Pedoman Pengelolaan Kegiatan Investigasi</a:t>
            </a:r>
          </a:p>
          <a:p>
            <a:pPr marL="345439" lvl="1" indent="-172720" algn="just">
              <a:lnSpc>
                <a:spcPts val="2399"/>
              </a:lnSpc>
              <a:buFont typeface="Arial"/>
              <a:buChar char="•"/>
            </a:pPr>
            <a:r>
              <a:rPr lang="en-US" sz="1599" spc="1">
                <a:solidFill>
                  <a:srgbClr val="992800"/>
                </a:solidFill>
                <a:latin typeface="Poppins Light"/>
              </a:rPr>
              <a:t>Peraturan Kepala Badan Pengawasan Keuangan dan Pembangunan Nomor 1 Tahun 2019 Tentang Standar Kerja Pengawasan Intern.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579</Words>
  <Application>Microsoft Office PowerPoint</Application>
  <PresentationFormat>Custom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Lucky Bones</vt:lpstr>
      <vt:lpstr>Lucky Bones Bold</vt:lpstr>
      <vt:lpstr>Poppins Light</vt:lpstr>
      <vt:lpstr>Calibri</vt:lpstr>
      <vt:lpstr>League Spartan Bold</vt:lpstr>
      <vt:lpstr>Amsterdam Four Bold</vt:lpstr>
      <vt:lpstr>Arial</vt:lpstr>
      <vt:lpstr>Poppins Medium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Hi, Saya radityo</dc:title>
  <cp:lastModifiedBy>forensics</cp:lastModifiedBy>
  <cp:revision>5</cp:revision>
  <dcterms:created xsi:type="dcterms:W3CDTF">2006-08-16T00:00:00Z</dcterms:created>
  <dcterms:modified xsi:type="dcterms:W3CDTF">2022-10-18T01:25:02Z</dcterms:modified>
  <dc:identifier>DAE7FE_YKaU</dc:identifier>
</cp:coreProperties>
</file>